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59" r:id="rId6"/>
    <p:sldId id="332" r:id="rId7"/>
    <p:sldId id="422" r:id="rId8"/>
    <p:sldId id="423" r:id="rId9"/>
    <p:sldId id="424" r:id="rId10"/>
    <p:sldId id="426" r:id="rId11"/>
    <p:sldId id="427" r:id="rId12"/>
    <p:sldId id="428" r:id="rId13"/>
    <p:sldId id="429" r:id="rId14"/>
    <p:sldId id="430" r:id="rId15"/>
    <p:sldId id="431" r:id="rId16"/>
    <p:sldId id="432" r:id="rId17"/>
    <p:sldId id="433" r:id="rId18"/>
    <p:sldId id="434" r:id="rId19"/>
    <p:sldId id="435" r:id="rId20"/>
    <p:sldId id="436" r:id="rId21"/>
    <p:sldId id="437" r:id="rId22"/>
    <p:sldId id="439" r:id="rId23"/>
    <p:sldId id="438" r:id="rId24"/>
    <p:sldId id="440" r:id="rId25"/>
    <p:sldId id="441" r:id="rId26"/>
    <p:sldId id="442" r:id="rId27"/>
    <p:sldId id="443" r:id="rId28"/>
    <p:sldId id="305" r:id="rId29"/>
    <p:sldId id="444" r:id="rId30"/>
    <p:sldId id="446" r:id="rId31"/>
    <p:sldId id="447" r:id="rId32"/>
    <p:sldId id="448" r:id="rId33"/>
    <p:sldId id="449" r:id="rId34"/>
    <p:sldId id="450" r:id="rId35"/>
    <p:sldId id="451" r:id="rId36"/>
    <p:sldId id="452" r:id="rId37"/>
    <p:sldId id="453" r:id="rId38"/>
    <p:sldId id="454" r:id="rId39"/>
    <p:sldId id="455" r:id="rId4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0D72F0-6A80-343B-D231-17513E22EE5C}" v="2" dt="2023-06-14T16:52:15.0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064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65" y="8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m Manuel Rincon" userId="db1dc2ad-ee2c-4abb-b9b3-f237512183a1" providerId="ADAL" clId="{1B356E31-967A-4BBC-A45F-0FF48F4580D5}"/>
    <pc:docChg chg="delSld">
      <pc:chgData name="Joam Manuel Rincon" userId="db1dc2ad-ee2c-4abb-b9b3-f237512183a1" providerId="ADAL" clId="{1B356E31-967A-4BBC-A45F-0FF48F4580D5}" dt="2023-06-14T16:53:24.312" v="0" actId="47"/>
      <pc:docMkLst>
        <pc:docMk/>
      </pc:docMkLst>
      <pc:sldChg chg="del">
        <pc:chgData name="Joam Manuel Rincon" userId="db1dc2ad-ee2c-4abb-b9b3-f237512183a1" providerId="ADAL" clId="{1B356E31-967A-4BBC-A45F-0FF48F4580D5}" dt="2023-06-14T16:53:24.312" v="0" actId="47"/>
        <pc:sldMkLst>
          <pc:docMk/>
          <pc:sldMk cId="3969206397" sldId="256"/>
        </pc:sldMkLst>
      </pc:sldChg>
    </pc:docChg>
  </pc:docChgLst>
</pc:chgInfo>
</file>

<file path=ppt/media/image1.jpg>
</file>

<file path=ppt/media/image2.jp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EB53A-0143-A14C-FAD9-3DD21B072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824D6A-721A-E35C-39D9-073CA78E4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E80761-8985-FFF0-4C51-053B413CD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7B4CB9-CBE0-70C9-DE52-493B7FA1A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0C34C3-0FDC-BC45-8C51-AB8C0D365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562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517899-622C-FEEE-068F-A7622BB27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980436-02BA-1898-38C5-7AB273B49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3461AA-8095-F973-7087-96BDD388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64747F-7284-E790-5878-1D487A696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4D080A-898F-49ED-E8C9-FFAC9498E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8955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19423AA-AF21-D261-8E9B-7B0C33CE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9368552-9B7E-6523-A2B6-81941A730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911F81-81B5-28C7-192E-36A3241EB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69AB61-8526-CD7F-BD96-060AF0D4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823337-7FC4-1676-B6F7-FB3FD981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0643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60A01-1FFE-613B-CCDE-BEAD31FEE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E42518-626F-B60F-E9FA-557BB4B1D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A024D5-2CE0-706E-7859-46245F8A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655993-E304-ACD5-634A-DD9D22D4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64BC2A-4089-0F9C-31D9-557705F4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255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555715-884A-53C4-F670-F2EDB7F6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F63B1D-8534-71CA-F95E-3F6D071E3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8C2227-DC21-17BD-16FC-39E571945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F279A7-12D5-7536-68C6-FF2F7ECC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9C53DA-FEFD-C5F3-A2EE-55A1F90B5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37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22DCD-4B8F-7EC1-0C59-0E292B39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3CCD44-B75C-10FE-256C-B419E878C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4E74B9-96D4-6915-2305-71A143BEF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7F4DCA-B0E4-45B7-FC9A-F0DB57F2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B0BD3F-DC7B-8DB9-FA84-3439C223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246045-B7B7-6DE5-99D2-53727942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897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A50194-58CD-39D2-543D-9A030AAE8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959F9C-019C-8F23-4F99-FF1188411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6760B-5229-0B5A-2184-193F12011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B0DE34-90E4-3AC3-2665-0A15B6BCE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C738419-8F18-F2F6-1194-37A17844F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AD786BE-2885-8CC0-16F2-5378F2DAE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C5B633-510D-FED2-85A8-85F5989E1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686E08-010A-F555-F7D4-0FE502316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4747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0CA15-09F8-5C0D-58D8-1304B54D0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B927F14-8A99-E599-5C69-D9D31441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F390100-6FEE-81D5-3619-F591A6E1F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39216E-9EAB-E1EA-5AFD-DB9CE73E6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256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E359570-7E8C-22FF-CCAC-4F3011D2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23D23CA-FCD6-8073-C39D-4F5E7B57A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614EA9-0BB2-7F4B-9036-15F212DAD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514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46111-6E07-AB58-D36A-8775ADC17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CFCB3A-28C5-C69A-81EF-201B5BE56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76264D-98AD-4ECC-3D89-D49A791E9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49DB88-5993-DBDF-439F-1EADF462B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4DCE53A-4A7D-A1CD-E2A8-753508EBF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4319B8-9A97-0D37-54C6-84071DD9B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600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92B5-CCD7-9BA4-2481-8B4B1AB4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161051C-2182-86EA-049D-EE4FA27E1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63F0D0C-1E4B-C877-6B03-B10843B77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FBA0CC5-FBB9-19B9-21A7-EF95BD12D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9E4414-75CB-9AFF-90A4-15CE44110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AE37F3-8C1D-C7C3-B969-2DA75E72A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4329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E895B05-73EC-1A30-1531-4F6C70020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F9F041-50BB-4FA3-98D8-EA63D75A1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BE6B95-6100-EBDC-2D5C-180E02640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E06C-37AF-4B38-87FC-834F9B9B2D25}" type="datetimeFigureOut">
              <a:rPr lang="es-MX" smtClean="0"/>
              <a:t>16/07/2023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1835A1-1DE0-D9F2-B941-F59BF429B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CA2A62-303F-DE89-353D-A115AA95A5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67972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4AAA1-40A9-AF59-7056-4C2367795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4" y="5722791"/>
            <a:ext cx="5979886" cy="418060"/>
          </a:xfrm>
        </p:spPr>
        <p:txBody>
          <a:bodyPr>
            <a:noAutofit/>
          </a:bodyPr>
          <a:lstStyle/>
          <a:p>
            <a:pPr algn="l"/>
            <a:r>
              <a:rPr lang="es-MX" sz="2400" dirty="0"/>
              <a:t>Lenguaje C avanzado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F87849-3F7E-EBFD-A4BE-62E3BBC09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5832" y="5387418"/>
            <a:ext cx="5631542" cy="418060"/>
          </a:xfrm>
        </p:spPr>
        <p:txBody>
          <a:bodyPr>
            <a:normAutofit lnSpcReduction="10000"/>
          </a:bodyPr>
          <a:lstStyle/>
          <a:p>
            <a:pPr algn="l"/>
            <a:r>
              <a:rPr lang="es-MX" dirty="0"/>
              <a:t>Dr. Felipe Arias del Campo</a:t>
            </a:r>
          </a:p>
        </p:txBody>
      </p:sp>
    </p:spTree>
    <p:extLst>
      <p:ext uri="{BB962C8B-B14F-4D97-AF65-F5344CB8AC3E}">
        <p14:creationId xmlns:p14="http://schemas.microsoft.com/office/powerpoint/2010/main" val="1416928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pila soporta dos operaciones básicas.</a:t>
            </a:r>
          </a:p>
          <a:p>
            <a:pPr lvl="1"/>
            <a:r>
              <a:rPr lang="es-MX" sz="1600" dirty="0" err="1"/>
              <a:t>Push</a:t>
            </a:r>
            <a:r>
              <a:rPr lang="es-MX" sz="1600" dirty="0"/>
              <a:t> – Coloca un elemento en la parte superior de la pila.</a:t>
            </a:r>
          </a:p>
          <a:p>
            <a:pPr lvl="1"/>
            <a:r>
              <a:rPr lang="es-MX" sz="1600" dirty="0"/>
              <a:t>Pop – Extra el elemento de arriba.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Pop(void)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96508-B5A8-DD77-4908-C502B42B7AB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4C36140D-2D7A-1C55-0B6E-15A735EF48B3}"/>
              </a:ext>
            </a:extLst>
          </p:cNvPr>
          <p:cNvSpPr/>
          <p:nvPr/>
        </p:nvSpPr>
        <p:spPr>
          <a:xfrm>
            <a:off x="4004945" y="5078507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717A1A-8F03-1B7D-FA19-EC3000A2AADB}"/>
              </a:ext>
            </a:extLst>
          </p:cNvPr>
          <p:cNvSpPr/>
          <p:nvPr/>
        </p:nvSpPr>
        <p:spPr>
          <a:xfrm>
            <a:off x="4004944" y="4738083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80015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pila soporta dos operaciones básicas.</a:t>
            </a:r>
          </a:p>
          <a:p>
            <a:pPr lvl="1"/>
            <a:r>
              <a:rPr lang="es-MX" sz="1600" dirty="0" err="1"/>
              <a:t>Push</a:t>
            </a:r>
            <a:r>
              <a:rPr lang="es-MX" sz="1600" dirty="0"/>
              <a:t> – Coloca un elemento en la parte superior de la pila.</a:t>
            </a:r>
          </a:p>
          <a:p>
            <a:pPr lvl="1"/>
            <a:r>
              <a:rPr lang="es-MX" sz="1600" dirty="0"/>
              <a:t>Pop – Extra el elemento de arriba.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Pop(); // A = 10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96508-B5A8-DD77-4908-C502B42B7AB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4C36140D-2D7A-1C55-0B6E-15A735EF48B3}"/>
              </a:ext>
            </a:extLst>
          </p:cNvPr>
          <p:cNvSpPr/>
          <p:nvPr/>
        </p:nvSpPr>
        <p:spPr>
          <a:xfrm>
            <a:off x="4004945" y="5078507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87416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pila soporta dos operaciones básicas.</a:t>
            </a:r>
          </a:p>
          <a:p>
            <a:pPr lvl="1"/>
            <a:r>
              <a:rPr lang="es-MX" sz="1600" dirty="0" err="1"/>
              <a:t>Push</a:t>
            </a:r>
            <a:r>
              <a:rPr lang="es-MX" sz="1600" dirty="0"/>
              <a:t> – Coloca un elemento en la parte superior de la pila.</a:t>
            </a:r>
          </a:p>
          <a:p>
            <a:pPr lvl="1"/>
            <a:r>
              <a:rPr lang="es-MX" sz="1600" dirty="0"/>
              <a:t>Pop – Extra el elemento de arriba.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Pop(); // A = 10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Pop(); // A = 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96508-B5A8-DD77-4908-C502B42B7AB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pila soporta dos operaciones básicas.</a:t>
            </a:r>
          </a:p>
          <a:p>
            <a:pPr lvl="1"/>
            <a:r>
              <a:rPr lang="es-MX" sz="1600" dirty="0" err="1"/>
              <a:t>Push</a:t>
            </a:r>
            <a:r>
              <a:rPr lang="es-MX" sz="1600" dirty="0"/>
              <a:t> – Coloca un elemento en la parte superior de la pila.</a:t>
            </a:r>
          </a:p>
          <a:p>
            <a:pPr lvl="1"/>
            <a:r>
              <a:rPr lang="es-MX" sz="1600" dirty="0"/>
              <a:t>Pop – Extra el elemento de arriba.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Pop(); // A = 10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Pop(); // A 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Pop(); // A =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996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cola soporta dos operaciones básicas.</a:t>
            </a:r>
          </a:p>
          <a:p>
            <a:pPr lvl="1"/>
            <a:r>
              <a:rPr lang="es-MX" sz="1600" dirty="0" err="1"/>
              <a:t>Enqueue</a:t>
            </a:r>
            <a:r>
              <a:rPr lang="es-MX" sz="1600" dirty="0"/>
              <a:t> – Coloca un elemento en la parte superior de la cola.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void Enqueue(int data)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158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cola soporta dos operaciones básicas.</a:t>
            </a:r>
          </a:p>
          <a:p>
            <a:pPr lvl="1"/>
            <a:r>
              <a:rPr lang="es-MX" sz="1600" dirty="0" err="1"/>
              <a:t>Enqueue</a:t>
            </a:r>
            <a:r>
              <a:rPr lang="es-MX" sz="1600" dirty="0"/>
              <a:t> – Coloca un elemento en la parte superior de la cola.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void Enqueue(1);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0011B7A-3752-1554-AF88-0FE547C0458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46739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cola soporta dos operaciones básicas.</a:t>
            </a:r>
          </a:p>
          <a:p>
            <a:pPr lvl="1"/>
            <a:r>
              <a:rPr lang="es-MX" sz="1600" dirty="0" err="1"/>
              <a:t>Enqueue</a:t>
            </a:r>
            <a:r>
              <a:rPr lang="es-MX" sz="1600" dirty="0"/>
              <a:t> – Coloca un elemento en la parte superior de la cola.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void Enqueue(1);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void Enqueue(5);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0011B7A-3752-1554-AF88-0FE547C0458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53AFFC-F049-6854-3789-431880173262}"/>
              </a:ext>
            </a:extLst>
          </p:cNvPr>
          <p:cNvSpPr/>
          <p:nvPr/>
        </p:nvSpPr>
        <p:spPr>
          <a:xfrm>
            <a:off x="4004945" y="5078507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95254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cola soporta dos operaciones básicas.</a:t>
            </a:r>
          </a:p>
          <a:p>
            <a:pPr lvl="1"/>
            <a:r>
              <a:rPr lang="es-MX" sz="1600" dirty="0" err="1"/>
              <a:t>Enqueue</a:t>
            </a:r>
            <a:r>
              <a:rPr lang="es-MX" sz="1600" dirty="0"/>
              <a:t> – Coloca un elemento en la parte superior de la cola.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void Enqueue(1);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void Enqueue(5);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void Enqueue(10);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0011B7A-3752-1554-AF88-0FE547C0458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53AFFC-F049-6854-3789-431880173262}"/>
              </a:ext>
            </a:extLst>
          </p:cNvPr>
          <p:cNvSpPr/>
          <p:nvPr/>
        </p:nvSpPr>
        <p:spPr>
          <a:xfrm>
            <a:off x="4004945" y="5078507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6CCC6-FAF4-DEDA-8509-FBE86E9025E8}"/>
              </a:ext>
            </a:extLst>
          </p:cNvPr>
          <p:cNvSpPr/>
          <p:nvPr/>
        </p:nvSpPr>
        <p:spPr>
          <a:xfrm>
            <a:off x="4004945" y="4738083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88069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cola soporta dos operaciones básicas.</a:t>
            </a:r>
          </a:p>
          <a:p>
            <a:pPr lvl="1"/>
            <a:r>
              <a:rPr lang="es-MX" sz="1600" dirty="0" err="1"/>
              <a:t>Enqueue</a:t>
            </a:r>
            <a:r>
              <a:rPr lang="es-MX" sz="1600" dirty="0"/>
              <a:t> – Coloca un elemento en la parte superior de la cola.</a:t>
            </a:r>
          </a:p>
          <a:p>
            <a:pPr lvl="1"/>
            <a:r>
              <a:rPr lang="es-MX" sz="1600" dirty="0" err="1"/>
              <a:t>Dequeue</a:t>
            </a:r>
            <a:r>
              <a:rPr lang="es-MX" sz="1600" dirty="0"/>
              <a:t> – Extrae el primer elemento en la cola.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int Dequeue()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0011B7A-3752-1554-AF88-0FE547C0458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53AFFC-F049-6854-3789-431880173262}"/>
              </a:ext>
            </a:extLst>
          </p:cNvPr>
          <p:cNvSpPr/>
          <p:nvPr/>
        </p:nvSpPr>
        <p:spPr>
          <a:xfrm>
            <a:off x="4004945" y="5078507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6CCC6-FAF4-DEDA-8509-FBE86E9025E8}"/>
              </a:ext>
            </a:extLst>
          </p:cNvPr>
          <p:cNvSpPr/>
          <p:nvPr/>
        </p:nvSpPr>
        <p:spPr>
          <a:xfrm>
            <a:off x="4004945" y="4738083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82592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cola soporta dos operaciones básicas.</a:t>
            </a:r>
          </a:p>
          <a:p>
            <a:pPr lvl="1"/>
            <a:r>
              <a:rPr lang="es-MX" sz="1600" dirty="0" err="1"/>
              <a:t>Enqueue</a:t>
            </a:r>
            <a:r>
              <a:rPr lang="es-MX" sz="1600" dirty="0"/>
              <a:t> – Coloca un elemento en la parte superior de la cola.</a:t>
            </a:r>
          </a:p>
          <a:p>
            <a:pPr lvl="1"/>
            <a:r>
              <a:rPr lang="es-MX" sz="1600" dirty="0" err="1"/>
              <a:t>Dequeue</a:t>
            </a:r>
            <a:r>
              <a:rPr lang="es-MX" sz="1600" dirty="0"/>
              <a:t> – Extrae el primer elemento en la cola.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Dequeue(); // A = 1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0011B7A-3752-1554-AF88-0FE547C0458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53AFFC-F049-6854-3789-431880173262}"/>
              </a:ext>
            </a:extLst>
          </p:cNvPr>
          <p:cNvSpPr/>
          <p:nvPr/>
        </p:nvSpPr>
        <p:spPr>
          <a:xfrm>
            <a:off x="4004945" y="5078507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22720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014D53-31F9-88F6-754B-1C22182F69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b="12290"/>
          <a:stretch/>
        </p:blipFill>
        <p:spPr>
          <a:xfrm>
            <a:off x="-1528" y="0"/>
            <a:ext cx="12179011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DF2625-6256-6A32-0940-BF4D8834B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84526"/>
          </a:xfrm>
        </p:spPr>
        <p:txBody>
          <a:bodyPr/>
          <a:lstStyle/>
          <a:p>
            <a:pPr algn="l"/>
            <a:r>
              <a:rPr lang="es-MX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Estructuras de datos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94C23-C529-2470-9701-61B357818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1733"/>
            <a:ext cx="9144000" cy="2873903"/>
          </a:xfrm>
        </p:spPr>
        <p:txBody>
          <a:bodyPr>
            <a:normAutofit fontScale="92500" lnSpcReduction="10000"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bg1"/>
                </a:solidFill>
              </a:rPr>
              <a:t>Pilas y colas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bg1"/>
                </a:solidFill>
              </a:rPr>
              <a:t>Colas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bg1"/>
                </a:solidFill>
              </a:rPr>
              <a:t>Listas enlazadas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bg1"/>
                </a:solidFill>
              </a:rPr>
              <a:t>Listas doblemente enlazadas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bg1"/>
                </a:solidFill>
              </a:rPr>
              <a:t>Arboles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bg1"/>
                </a:solidFill>
              </a:rPr>
              <a:t>Hash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bg1"/>
                </a:solidFill>
              </a:rPr>
              <a:t>Diccionarios</a:t>
            </a:r>
          </a:p>
        </p:txBody>
      </p:sp>
    </p:spTree>
    <p:extLst>
      <p:ext uri="{BB962C8B-B14F-4D97-AF65-F5344CB8AC3E}">
        <p14:creationId xmlns:p14="http://schemas.microsoft.com/office/powerpoint/2010/main" val="2882372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cola soporta dos operaciones básicas.</a:t>
            </a:r>
          </a:p>
          <a:p>
            <a:pPr lvl="1"/>
            <a:r>
              <a:rPr lang="es-MX" sz="1600" dirty="0" err="1"/>
              <a:t>Enqueue</a:t>
            </a:r>
            <a:r>
              <a:rPr lang="es-MX" sz="1600" dirty="0"/>
              <a:t> – Coloca un elemento en la parte superior de la cola.</a:t>
            </a:r>
          </a:p>
          <a:p>
            <a:pPr lvl="1"/>
            <a:r>
              <a:rPr lang="es-MX" sz="1600" dirty="0" err="1"/>
              <a:t>Dequeue</a:t>
            </a:r>
            <a:r>
              <a:rPr lang="es-MX" sz="1600" dirty="0"/>
              <a:t> – Extrae el primer elemento en la cola.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Dequeue(); // A =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Dequeue(); // A 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0011B7A-3752-1554-AF88-0FE547C0458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56652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cola soporta dos operaciones básicas.</a:t>
            </a:r>
          </a:p>
          <a:p>
            <a:pPr lvl="1"/>
            <a:r>
              <a:rPr lang="es-MX" sz="1600" dirty="0" err="1"/>
              <a:t>Enqueue</a:t>
            </a:r>
            <a:r>
              <a:rPr lang="es-MX" sz="1600" dirty="0"/>
              <a:t> – Coloca un elemento en la parte superior de la cola.</a:t>
            </a:r>
          </a:p>
          <a:p>
            <a:pPr lvl="1"/>
            <a:r>
              <a:rPr lang="es-MX" sz="1600" dirty="0" err="1"/>
              <a:t>Dequeue</a:t>
            </a:r>
            <a:r>
              <a:rPr lang="es-MX" sz="1600" dirty="0"/>
              <a:t> – Extrae el primer elemento en la cola.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Dequeue(); // A =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Dequeue(); // A 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A = Dequeue(); // A = 10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84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/>
              <a:t>Identifique el tipo de estructura adecuado para cada caso:</a:t>
            </a:r>
          </a:p>
          <a:p>
            <a:pPr lvl="1"/>
            <a:r>
              <a:rPr lang="es-MX" sz="2000" dirty="0"/>
              <a:t>Implementación de una calculadora utilizando notación prefija.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B12BE6-26F4-3014-2B0D-FAA9BE5CF6A6}"/>
              </a:ext>
            </a:extLst>
          </p:cNvPr>
          <p:cNvSpPr txBox="1"/>
          <p:nvPr/>
        </p:nvSpPr>
        <p:spPr>
          <a:xfrm>
            <a:off x="3930422" y="4814047"/>
            <a:ext cx="399531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812D3-9861-0A26-AD93-90825407E3E8}"/>
              </a:ext>
            </a:extLst>
          </p:cNvPr>
          <p:cNvSpPr txBox="1"/>
          <p:nvPr/>
        </p:nvSpPr>
        <p:spPr>
          <a:xfrm>
            <a:off x="4329953" y="4814047"/>
            <a:ext cx="399531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774B76-A9F8-4C1A-D353-B3133FCEA7F1}"/>
              </a:ext>
            </a:extLst>
          </p:cNvPr>
          <p:cNvSpPr txBox="1"/>
          <p:nvPr/>
        </p:nvSpPr>
        <p:spPr>
          <a:xfrm>
            <a:off x="4729484" y="4814046"/>
            <a:ext cx="399531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687077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/>
              <a:t>Identifique el tipo de estructura adecuado para cada caso:</a:t>
            </a:r>
          </a:p>
          <a:p>
            <a:pPr lvl="1"/>
            <a:r>
              <a:rPr lang="es-MX" sz="2000" dirty="0"/>
              <a:t>Implementación de una calculadora utilizando notación prefija.</a:t>
            </a:r>
          </a:p>
          <a:p>
            <a:pPr lvl="1"/>
            <a:r>
              <a:rPr lang="es-MX" sz="2000" dirty="0"/>
              <a:t>Implementación de una calculadora utilizando notación postfija.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27D458-E069-0F8A-57E5-62726BFD9208}"/>
              </a:ext>
            </a:extLst>
          </p:cNvPr>
          <p:cNvSpPr txBox="1"/>
          <p:nvPr/>
        </p:nvSpPr>
        <p:spPr>
          <a:xfrm>
            <a:off x="3930422" y="4814047"/>
            <a:ext cx="399531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23352D-B00B-4A15-770C-8BEE9C215E17}"/>
              </a:ext>
            </a:extLst>
          </p:cNvPr>
          <p:cNvSpPr txBox="1"/>
          <p:nvPr/>
        </p:nvSpPr>
        <p:spPr>
          <a:xfrm>
            <a:off x="4329953" y="4814047"/>
            <a:ext cx="399531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52FA88-767D-5C43-F055-565E94E71D3C}"/>
              </a:ext>
            </a:extLst>
          </p:cNvPr>
          <p:cNvSpPr txBox="1"/>
          <p:nvPr/>
        </p:nvSpPr>
        <p:spPr>
          <a:xfrm>
            <a:off x="4729484" y="4814046"/>
            <a:ext cx="399531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343286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/>
              <a:t>Identifique el tipo de estructura adecuado para cada caso:</a:t>
            </a:r>
          </a:p>
          <a:p>
            <a:pPr lvl="1"/>
            <a:r>
              <a:rPr lang="es-MX" sz="2000" dirty="0"/>
              <a:t>Implementación de una calculadora utilizando notación prefija.</a:t>
            </a:r>
          </a:p>
          <a:p>
            <a:pPr lvl="1"/>
            <a:r>
              <a:rPr lang="es-MX" sz="2000" dirty="0"/>
              <a:t>Implementación de una calculadora utilizando notación postfija.</a:t>
            </a:r>
          </a:p>
          <a:p>
            <a:pPr lvl="1"/>
            <a:r>
              <a:rPr lang="es-MX" sz="2000" dirty="0"/>
              <a:t>Implementación de una calculadora utilizando notación infija.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8A022F-A8CC-B9CD-1222-9BC02EC0F220}"/>
              </a:ext>
            </a:extLst>
          </p:cNvPr>
          <p:cNvSpPr txBox="1"/>
          <p:nvPr/>
        </p:nvSpPr>
        <p:spPr>
          <a:xfrm>
            <a:off x="3930422" y="4814047"/>
            <a:ext cx="399531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9128C5-7CF3-3CFC-0061-4633558FCC18}"/>
              </a:ext>
            </a:extLst>
          </p:cNvPr>
          <p:cNvSpPr txBox="1"/>
          <p:nvPr/>
        </p:nvSpPr>
        <p:spPr>
          <a:xfrm>
            <a:off x="4329953" y="4814047"/>
            <a:ext cx="399531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383208-3EF7-1457-CA7D-CB8490FE3A2A}"/>
              </a:ext>
            </a:extLst>
          </p:cNvPr>
          <p:cNvSpPr txBox="1"/>
          <p:nvPr/>
        </p:nvSpPr>
        <p:spPr>
          <a:xfrm>
            <a:off x="4729484" y="4814046"/>
            <a:ext cx="399531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154788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7BE197-A3E1-B5E8-19FD-D2FAA8C539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" r="1352" b="3342"/>
          <a:stretch/>
        </p:blipFill>
        <p:spPr>
          <a:xfrm>
            <a:off x="0" y="2845"/>
            <a:ext cx="10850088" cy="6003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192" y="365126"/>
            <a:ext cx="5847608" cy="596776"/>
          </a:xfrm>
        </p:spPr>
        <p:txBody>
          <a:bodyPr>
            <a:normAutofit fontScale="90000"/>
          </a:bodyPr>
          <a:lstStyle/>
          <a:p>
            <a:r>
              <a:rPr lang="es-MX" dirty="0"/>
              <a:t>Practica (45 minutos)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48" y="1045030"/>
            <a:ext cx="6002903" cy="455220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s-MX" dirty="0"/>
              <a:t>Implemente las funciones necesarias según se especifica, el universo de valores a utilizar son números del 0 al 9 y los operadores ‘+’ y ‘-’.</a:t>
            </a:r>
          </a:p>
          <a:p>
            <a:pPr marL="0" indent="0">
              <a:buNone/>
            </a:pPr>
            <a:endParaRPr lang="es-MX" dirty="0"/>
          </a:p>
          <a:p>
            <a:pPr marL="514350" indent="-514350">
              <a:buAutoNum type="arabicParenR"/>
            </a:pPr>
            <a:r>
              <a:rPr lang="es-MX" dirty="0"/>
              <a:t>Implemente, mediante arreglos o memoria dinámica, las funciones para implementar pilas y colas. [60%].</a:t>
            </a:r>
          </a:p>
          <a:p>
            <a:pPr marL="514350" indent="-514350">
              <a:buAutoNum type="arabicParenR"/>
            </a:pPr>
            <a:endParaRPr lang="es-MX" dirty="0"/>
          </a:p>
          <a:p>
            <a:pPr marL="514350" indent="-514350">
              <a:buAutoNum type="arabicParenR"/>
            </a:pPr>
            <a:r>
              <a:rPr lang="es-MX" dirty="0"/>
              <a:t>Implemente una calculadora utilizando la notación prefija [+40%].</a:t>
            </a:r>
          </a:p>
        </p:txBody>
      </p:sp>
    </p:spTree>
    <p:extLst>
      <p:ext uri="{BB962C8B-B14F-4D97-AF65-F5344CB8AC3E}">
        <p14:creationId xmlns:p14="http://schemas.microsoft.com/office/powerpoint/2010/main" val="560810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ked list">
            <a:extLst>
              <a:ext uri="{FF2B5EF4-FFF2-40B4-BE49-F238E27FC236}">
                <a16:creationId xmlns:a16="http://schemas.microsoft.com/office/drawing/2014/main" id="{55C94820-B405-1B22-20EA-0EE6C3D295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4" b="30305"/>
          <a:stretch/>
        </p:blipFill>
        <p:spPr bwMode="auto">
          <a:xfrm>
            <a:off x="20" y="1"/>
            <a:ext cx="12191980" cy="600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Listas enlazadas (</a:t>
            </a:r>
            <a:r>
              <a:rPr lang="es-MX" dirty="0" err="1"/>
              <a:t>linked</a:t>
            </a:r>
            <a:r>
              <a:rPr lang="es-MX" dirty="0"/>
              <a:t> </a:t>
            </a:r>
            <a:r>
              <a:rPr lang="es-MX" dirty="0" err="1"/>
              <a:t>lists</a:t>
            </a:r>
            <a:r>
              <a:rPr lang="es-MX" dirty="0"/>
              <a:t>)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400" dirty="0"/>
              <a:t>Estructuras para almacenar y recuperar información.</a:t>
            </a:r>
          </a:p>
          <a:p>
            <a:r>
              <a:rPr lang="es-MX" sz="2400" dirty="0"/>
              <a:t>Permiten recorrer la información en:</a:t>
            </a:r>
          </a:p>
          <a:p>
            <a:pPr lvl="1"/>
            <a:r>
              <a:rPr lang="es-MX" sz="1800" dirty="0"/>
              <a:t>Un sentido – Simplemente enlazadas.</a:t>
            </a:r>
          </a:p>
          <a:p>
            <a:pPr lvl="1"/>
            <a:r>
              <a:rPr lang="es-MX" sz="1800" dirty="0"/>
              <a:t>Dos sentidos – Doblemente enlazadas.</a:t>
            </a:r>
          </a:p>
          <a:p>
            <a:r>
              <a:rPr lang="es-MX" sz="2200" dirty="0"/>
              <a:t>Implementadas mediante estructuras y memoria dinámica (usualmente).</a:t>
            </a:r>
          </a:p>
          <a:p>
            <a:r>
              <a:rPr lang="es-MX" sz="2200" dirty="0"/>
              <a:t>Es posible insertar elementos:</a:t>
            </a:r>
          </a:p>
          <a:p>
            <a:pPr lvl="1"/>
            <a:r>
              <a:rPr lang="es-MX" sz="1800" dirty="0"/>
              <a:t>Al inicio de la lista.</a:t>
            </a:r>
          </a:p>
          <a:p>
            <a:pPr lvl="1"/>
            <a:r>
              <a:rPr lang="es-MX" sz="1800" dirty="0"/>
              <a:t>En medio de la lista.</a:t>
            </a:r>
          </a:p>
          <a:p>
            <a:pPr lvl="1"/>
            <a:r>
              <a:rPr lang="es-MX" sz="1800" dirty="0"/>
              <a:t>Al final de la lista.</a:t>
            </a:r>
          </a:p>
          <a:p>
            <a:r>
              <a:rPr lang="es-MX" sz="2200" dirty="0"/>
              <a:t>Se pueden eliminar elementos en medio de la lista.</a:t>
            </a:r>
          </a:p>
        </p:txBody>
      </p:sp>
    </p:spTree>
    <p:extLst>
      <p:ext uri="{BB962C8B-B14F-4D97-AF65-F5344CB8AC3E}">
        <p14:creationId xmlns:p14="http://schemas.microsoft.com/office/powerpoint/2010/main" val="24577347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ked list">
            <a:extLst>
              <a:ext uri="{FF2B5EF4-FFF2-40B4-BE49-F238E27FC236}">
                <a16:creationId xmlns:a16="http://schemas.microsoft.com/office/drawing/2014/main" id="{55C94820-B405-1B22-20EA-0EE6C3D2955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4" b="30305"/>
          <a:stretch/>
        </p:blipFill>
        <p:spPr bwMode="auto">
          <a:xfrm>
            <a:off x="20" y="1"/>
            <a:ext cx="12191980" cy="600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Listas enlazadas (</a:t>
            </a:r>
            <a:r>
              <a:rPr lang="es-MX" dirty="0" err="1"/>
              <a:t>linked</a:t>
            </a:r>
            <a:r>
              <a:rPr lang="es-MX" dirty="0"/>
              <a:t> </a:t>
            </a:r>
            <a:r>
              <a:rPr lang="es-MX" dirty="0" err="1"/>
              <a:t>lists</a:t>
            </a:r>
            <a:r>
              <a:rPr lang="es-MX" dirty="0"/>
              <a:t>)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Arquitectura básica de una lista sencilla.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6BE5E18-B57E-D160-D800-77E577C84BD5}"/>
              </a:ext>
            </a:extLst>
          </p:cNvPr>
          <p:cNvGrpSpPr/>
          <p:nvPr/>
        </p:nvGrpSpPr>
        <p:grpSpPr>
          <a:xfrm>
            <a:off x="860116" y="3055680"/>
            <a:ext cx="10471768" cy="1227183"/>
            <a:chOff x="860116" y="2814605"/>
            <a:chExt cx="10471768" cy="1227183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50A6E1C-B119-F2F5-8A9D-5886AA6E4911}"/>
                </a:ext>
              </a:extLst>
            </p:cNvPr>
            <p:cNvGrpSpPr/>
            <p:nvPr/>
          </p:nvGrpSpPr>
          <p:grpSpPr>
            <a:xfrm>
              <a:off x="2003368" y="3117939"/>
              <a:ext cx="1524000" cy="622122"/>
              <a:chOff x="1813560" y="2684958"/>
              <a:chExt cx="1524000" cy="622122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85DD135-DA81-2570-63EC-AAC5E9CD5F8E}"/>
                  </a:ext>
                </a:extLst>
              </p:cNvPr>
              <p:cNvSpPr/>
              <p:nvPr/>
            </p:nvSpPr>
            <p:spPr>
              <a:xfrm>
                <a:off x="1813560" y="2684958"/>
                <a:ext cx="1043940" cy="622122"/>
              </a:xfrm>
              <a:prstGeom prst="rect">
                <a:avLst/>
              </a:prstGeom>
              <a:pattFill prst="lgConfetti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5D0A72CB-FCF1-2E00-21EE-F46DEAAD748E}"/>
                  </a:ext>
                </a:extLst>
              </p:cNvPr>
              <p:cNvSpPr/>
              <p:nvPr/>
            </p:nvSpPr>
            <p:spPr>
              <a:xfrm>
                <a:off x="2857500" y="2684958"/>
                <a:ext cx="480060" cy="622122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0007092-484C-AAAF-0F06-7B00ADCA71D2}"/>
                </a:ext>
              </a:extLst>
            </p:cNvPr>
            <p:cNvGrpSpPr/>
            <p:nvPr/>
          </p:nvGrpSpPr>
          <p:grpSpPr>
            <a:xfrm>
              <a:off x="3961708" y="3117939"/>
              <a:ext cx="1524000" cy="622122"/>
              <a:chOff x="1813560" y="2684958"/>
              <a:chExt cx="1524000" cy="622122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CE10808-256B-3E89-40A9-88A45D560B3B}"/>
                  </a:ext>
                </a:extLst>
              </p:cNvPr>
              <p:cNvSpPr/>
              <p:nvPr/>
            </p:nvSpPr>
            <p:spPr>
              <a:xfrm>
                <a:off x="1813560" y="2684958"/>
                <a:ext cx="1043940" cy="622122"/>
              </a:xfrm>
              <a:prstGeom prst="rect">
                <a:avLst/>
              </a:prstGeom>
              <a:pattFill prst="lgConfetti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9388D9E3-90A7-5460-6567-A9EEDF361060}"/>
                  </a:ext>
                </a:extLst>
              </p:cNvPr>
              <p:cNvSpPr/>
              <p:nvPr/>
            </p:nvSpPr>
            <p:spPr>
              <a:xfrm>
                <a:off x="2857500" y="2684958"/>
                <a:ext cx="480060" cy="622122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61B3F95-2838-A1B0-1BA4-4A188576B0FC}"/>
                </a:ext>
              </a:extLst>
            </p:cNvPr>
            <p:cNvGrpSpPr/>
            <p:nvPr/>
          </p:nvGrpSpPr>
          <p:grpSpPr>
            <a:xfrm>
              <a:off x="5920048" y="2814605"/>
              <a:ext cx="2369820" cy="1227183"/>
              <a:chOff x="1813560" y="2684957"/>
              <a:chExt cx="1524000" cy="622123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F105412-DA58-0785-2C4C-74290450B3AD}"/>
                  </a:ext>
                </a:extLst>
              </p:cNvPr>
              <p:cNvSpPr/>
              <p:nvPr/>
            </p:nvSpPr>
            <p:spPr>
              <a:xfrm>
                <a:off x="1813560" y="2684958"/>
                <a:ext cx="1043940" cy="622122"/>
              </a:xfrm>
              <a:prstGeom prst="rect">
                <a:avLst/>
              </a:prstGeom>
              <a:pattFill prst="lgConfetti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4403B80-76B6-7281-1BF8-3D634EC555AF}"/>
                  </a:ext>
                </a:extLst>
              </p:cNvPr>
              <p:cNvSpPr/>
              <p:nvPr/>
            </p:nvSpPr>
            <p:spPr>
              <a:xfrm>
                <a:off x="2857500" y="2684957"/>
                <a:ext cx="480060" cy="622122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7A07251-65E1-EAF2-F6ED-DDA7D9B823F9}"/>
                </a:ext>
              </a:extLst>
            </p:cNvPr>
            <p:cNvCxnSpPr/>
            <p:nvPr/>
          </p:nvCxnSpPr>
          <p:spPr>
            <a:xfrm>
              <a:off x="5245678" y="3416947"/>
              <a:ext cx="674370" cy="0"/>
            </a:xfrm>
            <a:prstGeom prst="straightConnector1">
              <a:avLst/>
            </a:prstGeom>
            <a:ln w="76200"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65C4136-7720-E52D-2013-7A711F80588F}"/>
                </a:ext>
              </a:extLst>
            </p:cNvPr>
            <p:cNvGrpSpPr/>
            <p:nvPr/>
          </p:nvGrpSpPr>
          <p:grpSpPr>
            <a:xfrm>
              <a:off x="8661826" y="3106533"/>
              <a:ext cx="1524000" cy="627178"/>
              <a:chOff x="1813560" y="2679902"/>
              <a:chExt cx="1524000" cy="627178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248339D-AFAD-850D-BEEF-7E1C4AD6D01E}"/>
                  </a:ext>
                </a:extLst>
              </p:cNvPr>
              <p:cNvSpPr/>
              <p:nvPr/>
            </p:nvSpPr>
            <p:spPr>
              <a:xfrm>
                <a:off x="1813560" y="2684958"/>
                <a:ext cx="1043940" cy="622122"/>
              </a:xfrm>
              <a:prstGeom prst="rect">
                <a:avLst/>
              </a:prstGeom>
              <a:pattFill prst="lgConfetti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03631D32-2FD9-D226-87CE-6A6A162A4C62}"/>
                  </a:ext>
                </a:extLst>
              </p:cNvPr>
              <p:cNvSpPr/>
              <p:nvPr/>
            </p:nvSpPr>
            <p:spPr>
              <a:xfrm>
                <a:off x="2857500" y="2679902"/>
                <a:ext cx="480060" cy="627178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FFD1953-9DE6-6FB2-6B16-43C6BF0B76ED}"/>
                </a:ext>
              </a:extLst>
            </p:cNvPr>
            <p:cNvCxnSpPr/>
            <p:nvPr/>
          </p:nvCxnSpPr>
          <p:spPr>
            <a:xfrm>
              <a:off x="8019358" y="3434703"/>
              <a:ext cx="674370" cy="0"/>
            </a:xfrm>
            <a:prstGeom prst="straightConnector1">
              <a:avLst/>
            </a:prstGeom>
            <a:ln w="76200"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31A1D17F-AF86-4BBF-A917-CCF04F9DF9CD}"/>
                </a:ext>
              </a:extLst>
            </p:cNvPr>
            <p:cNvGrpSpPr/>
            <p:nvPr/>
          </p:nvGrpSpPr>
          <p:grpSpPr>
            <a:xfrm>
              <a:off x="860116" y="3105886"/>
              <a:ext cx="1154430" cy="622122"/>
              <a:chOff x="801104" y="3111589"/>
              <a:chExt cx="1154430" cy="622122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A9F0CA52-8831-6A28-5933-0CECF170763A}"/>
                  </a:ext>
                </a:extLst>
              </p:cNvPr>
              <p:cNvSpPr/>
              <p:nvPr/>
            </p:nvSpPr>
            <p:spPr>
              <a:xfrm>
                <a:off x="801104" y="3111589"/>
                <a:ext cx="480060" cy="622122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sz="2800" b="1" dirty="0">
                    <a:solidFill>
                      <a:schemeClr val="tx1"/>
                    </a:solidFill>
                  </a:rPr>
                  <a:t>H</a:t>
                </a:r>
                <a:endParaRPr lang="es-MX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F9DA0F37-BBAD-9BB6-A0A0-F5C7F43D26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1164" y="3416947"/>
                <a:ext cx="674370" cy="0"/>
              </a:xfrm>
              <a:prstGeom prst="straightConnector1">
                <a:avLst/>
              </a:prstGeom>
              <a:ln w="76200">
                <a:headEnd type="oval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8F181D0-82B3-D66E-AEB2-DB0AAFA6C7AF}"/>
                </a:ext>
              </a:extLst>
            </p:cNvPr>
            <p:cNvGrpSpPr/>
            <p:nvPr/>
          </p:nvGrpSpPr>
          <p:grpSpPr>
            <a:xfrm>
              <a:off x="10141351" y="3100183"/>
              <a:ext cx="1190533" cy="622122"/>
              <a:chOff x="1121233" y="1839580"/>
              <a:chExt cx="1190533" cy="622122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DE71EF1-9367-05B6-4E8F-D8D5B829E033}"/>
                  </a:ext>
                </a:extLst>
              </p:cNvPr>
              <p:cNvSpPr/>
              <p:nvPr/>
            </p:nvSpPr>
            <p:spPr>
              <a:xfrm>
                <a:off x="1831706" y="1839580"/>
                <a:ext cx="480060" cy="622122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sz="2800" b="1" dirty="0">
                    <a:solidFill>
                      <a:schemeClr val="tx1"/>
                    </a:solidFill>
                  </a:rPr>
                  <a:t>T</a:t>
                </a:r>
                <a:endParaRPr lang="es-MX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144B3D17-C1E6-7A8B-DD3F-3BE08452FECC}"/>
                  </a:ext>
                </a:extLst>
              </p:cNvPr>
              <p:cNvCxnSpPr>
                <a:cxnSpLocks/>
                <a:stCxn id="32" idx="1"/>
              </p:cNvCxnSpPr>
              <p:nvPr/>
            </p:nvCxnSpPr>
            <p:spPr>
              <a:xfrm flipH="1">
                <a:off x="1121233" y="2150641"/>
                <a:ext cx="710473" cy="0"/>
              </a:xfrm>
              <a:prstGeom prst="straightConnector1">
                <a:avLst/>
              </a:prstGeom>
              <a:ln w="76200">
                <a:headEnd type="oval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E1CA8D4-D5FD-A0DE-44D9-C6C9077920A2}"/>
                </a:ext>
              </a:extLst>
            </p:cNvPr>
            <p:cNvCxnSpPr/>
            <p:nvPr/>
          </p:nvCxnSpPr>
          <p:spPr>
            <a:xfrm>
              <a:off x="3297730" y="3429000"/>
              <a:ext cx="674370" cy="0"/>
            </a:xfrm>
            <a:prstGeom prst="straightConnector1">
              <a:avLst/>
            </a:prstGeom>
            <a:ln w="76200"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Speech Bubble: Rectangle 20">
            <a:extLst>
              <a:ext uri="{FF2B5EF4-FFF2-40B4-BE49-F238E27FC236}">
                <a16:creationId xmlns:a16="http://schemas.microsoft.com/office/drawing/2014/main" id="{C5B01A67-FF20-26F4-A91F-3BAC6B701BAB}"/>
              </a:ext>
            </a:extLst>
          </p:cNvPr>
          <p:cNvSpPr/>
          <p:nvPr/>
        </p:nvSpPr>
        <p:spPr>
          <a:xfrm>
            <a:off x="2119746" y="4694604"/>
            <a:ext cx="1737360" cy="839637"/>
          </a:xfrm>
          <a:prstGeom prst="wedgeRectCallout">
            <a:avLst>
              <a:gd name="adj1" fmla="val 198977"/>
              <a:gd name="adj2" fmla="val -16361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Datos, uno o más (estructura)</a:t>
            </a:r>
          </a:p>
        </p:txBody>
      </p:sp>
      <p:sp>
        <p:nvSpPr>
          <p:cNvPr id="22" name="Speech Bubble: Rectangle 21">
            <a:extLst>
              <a:ext uri="{FF2B5EF4-FFF2-40B4-BE49-F238E27FC236}">
                <a16:creationId xmlns:a16="http://schemas.microsoft.com/office/drawing/2014/main" id="{81929A43-A6EA-C004-9F2D-42DC8692700B}"/>
              </a:ext>
            </a:extLst>
          </p:cNvPr>
          <p:cNvSpPr/>
          <p:nvPr/>
        </p:nvSpPr>
        <p:spPr>
          <a:xfrm>
            <a:off x="9236420" y="4694604"/>
            <a:ext cx="2095464" cy="874391"/>
          </a:xfrm>
          <a:prstGeom prst="wedgeRectCallout">
            <a:avLst>
              <a:gd name="adj1" fmla="val -109760"/>
              <a:gd name="adj2" fmla="val -12615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Apuntador al siguiente nodo</a:t>
            </a: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753A8B0F-D617-8BBB-52EE-8C75C48D0F2C}"/>
              </a:ext>
            </a:extLst>
          </p:cNvPr>
          <p:cNvSpPr/>
          <p:nvPr/>
        </p:nvSpPr>
        <p:spPr>
          <a:xfrm>
            <a:off x="838200" y="2286524"/>
            <a:ext cx="10493684" cy="688993"/>
          </a:xfrm>
          <a:prstGeom prst="rightArrow">
            <a:avLst>
              <a:gd name="adj1" fmla="val 52413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Solo un sentido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E579743-456A-A41A-A5E6-60083F3B53AF}"/>
              </a:ext>
            </a:extLst>
          </p:cNvPr>
          <p:cNvGrpSpPr/>
          <p:nvPr/>
        </p:nvGrpSpPr>
        <p:grpSpPr>
          <a:xfrm>
            <a:off x="9660721" y="3762713"/>
            <a:ext cx="562728" cy="794430"/>
            <a:chOff x="9658990" y="3429000"/>
            <a:chExt cx="562728" cy="794430"/>
          </a:xfrm>
        </p:grpSpPr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F7D84AF8-35E8-FB55-C1DA-6761A8830037}"/>
                </a:ext>
              </a:extLst>
            </p:cNvPr>
            <p:cNvCxnSpPr>
              <a:cxnSpLocks/>
            </p:cNvCxnSpPr>
            <p:nvPr/>
          </p:nvCxnSpPr>
          <p:spPr>
            <a:xfrm>
              <a:off x="9936092" y="3429000"/>
              <a:ext cx="0" cy="694536"/>
            </a:xfrm>
            <a:prstGeom prst="straightConnector1">
              <a:avLst/>
            </a:prstGeom>
            <a:ln w="76200"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C45B7C5E-F68B-323C-6465-44C173AE36AB}"/>
                </a:ext>
              </a:extLst>
            </p:cNvPr>
            <p:cNvSpPr/>
            <p:nvPr/>
          </p:nvSpPr>
          <p:spPr>
            <a:xfrm rot="10800000">
              <a:off x="9658990" y="3888925"/>
              <a:ext cx="562728" cy="334505"/>
            </a:xfrm>
            <a:prstGeom prst="triangle">
              <a:avLst>
                <a:gd name="adj" fmla="val 52632"/>
              </a:avLst>
            </a:prstGeom>
            <a:pattFill prst="ltHorz">
              <a:fgClr>
                <a:schemeClr val="tx1"/>
              </a:fgClr>
              <a:bgClr>
                <a:srgbClr val="00B0F0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2387424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ked list">
            <a:extLst>
              <a:ext uri="{FF2B5EF4-FFF2-40B4-BE49-F238E27FC236}">
                <a16:creationId xmlns:a16="http://schemas.microsoft.com/office/drawing/2014/main" id="{55C94820-B405-1B22-20EA-0EE6C3D2955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4" b="30305"/>
          <a:stretch/>
        </p:blipFill>
        <p:spPr bwMode="auto">
          <a:xfrm>
            <a:off x="20" y="1"/>
            <a:ext cx="12191980" cy="600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361B3F95-2838-A1B0-1BA4-4A188576B0FC}"/>
              </a:ext>
            </a:extLst>
          </p:cNvPr>
          <p:cNvGrpSpPr/>
          <p:nvPr/>
        </p:nvGrpSpPr>
        <p:grpSpPr>
          <a:xfrm>
            <a:off x="5920048" y="3055680"/>
            <a:ext cx="2369820" cy="1227183"/>
            <a:chOff x="1813560" y="2684957"/>
            <a:chExt cx="1524000" cy="62212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F105412-DA58-0785-2C4C-74290450B3AD}"/>
                </a:ext>
              </a:extLst>
            </p:cNvPr>
            <p:cNvSpPr/>
            <p:nvPr/>
          </p:nvSpPr>
          <p:spPr>
            <a:xfrm>
              <a:off x="1813560" y="2684958"/>
              <a:ext cx="1043940" cy="622122"/>
            </a:xfrm>
            <a:prstGeom prst="rect">
              <a:avLst/>
            </a:prstGeom>
            <a:pattFill prst="lgConfetti">
              <a:fgClr>
                <a:schemeClr val="accent1"/>
              </a:fgClr>
              <a:bgClr>
                <a:schemeClr val="bg1"/>
              </a:bgClr>
            </a:pattFill>
            <a:ln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4403B80-76B6-7281-1BF8-3D634EC555AF}"/>
                </a:ext>
              </a:extLst>
            </p:cNvPr>
            <p:cNvSpPr/>
            <p:nvPr/>
          </p:nvSpPr>
          <p:spPr>
            <a:xfrm>
              <a:off x="2857500" y="2684957"/>
              <a:ext cx="480060" cy="622122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E9828AA-F8CC-236E-7DB6-47527FD3CCD9}"/>
              </a:ext>
            </a:extLst>
          </p:cNvPr>
          <p:cNvGrpSpPr/>
          <p:nvPr/>
        </p:nvGrpSpPr>
        <p:grpSpPr>
          <a:xfrm>
            <a:off x="3967047" y="3357925"/>
            <a:ext cx="1524000" cy="627825"/>
            <a:chOff x="1813560" y="2684958"/>
            <a:chExt cx="1524000" cy="6278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4B860C6-AA37-69D9-9C43-B53134D2F53B}"/>
                </a:ext>
              </a:extLst>
            </p:cNvPr>
            <p:cNvSpPr/>
            <p:nvPr/>
          </p:nvSpPr>
          <p:spPr>
            <a:xfrm>
              <a:off x="1813560" y="2684958"/>
              <a:ext cx="1043940" cy="622122"/>
            </a:xfrm>
            <a:prstGeom prst="rect">
              <a:avLst/>
            </a:prstGeom>
            <a:pattFill prst="lgConfetti">
              <a:fgClr>
                <a:schemeClr val="accent1"/>
              </a:fgClr>
              <a:bgClr>
                <a:schemeClr val="bg1"/>
              </a:bgClr>
            </a:pattFill>
            <a:ln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318D8D5-CCB2-9247-28F0-E061C238191F}"/>
                </a:ext>
              </a:extLst>
            </p:cNvPr>
            <p:cNvSpPr/>
            <p:nvPr/>
          </p:nvSpPr>
          <p:spPr>
            <a:xfrm>
              <a:off x="2857500" y="2684958"/>
              <a:ext cx="480060" cy="622122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BAE776-B97E-9733-0DF5-BBD57063639C}"/>
                </a:ext>
              </a:extLst>
            </p:cNvPr>
            <p:cNvSpPr/>
            <p:nvPr/>
          </p:nvSpPr>
          <p:spPr>
            <a:xfrm>
              <a:off x="1814052" y="2684958"/>
              <a:ext cx="480060" cy="627825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D07FBB-EFA6-00F0-98AA-6F2797702462}"/>
              </a:ext>
            </a:extLst>
          </p:cNvPr>
          <p:cNvGrpSpPr/>
          <p:nvPr/>
        </p:nvGrpSpPr>
        <p:grpSpPr>
          <a:xfrm>
            <a:off x="8661826" y="3357925"/>
            <a:ext cx="1524000" cy="627825"/>
            <a:chOff x="1813560" y="2684958"/>
            <a:chExt cx="1524000" cy="62782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6D35BD4-6B83-4236-BCB3-EAFC05C81417}"/>
                </a:ext>
              </a:extLst>
            </p:cNvPr>
            <p:cNvSpPr/>
            <p:nvPr/>
          </p:nvSpPr>
          <p:spPr>
            <a:xfrm>
              <a:off x="1813560" y="2684958"/>
              <a:ext cx="1043940" cy="622122"/>
            </a:xfrm>
            <a:prstGeom prst="rect">
              <a:avLst/>
            </a:prstGeom>
            <a:pattFill prst="lgConfetti">
              <a:fgClr>
                <a:schemeClr val="accent1"/>
              </a:fgClr>
              <a:bgClr>
                <a:schemeClr val="bg1"/>
              </a:bgClr>
            </a:pattFill>
            <a:ln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74D3FE6-52CF-0790-FC4D-9B8CD752AB8F}"/>
                </a:ext>
              </a:extLst>
            </p:cNvPr>
            <p:cNvSpPr/>
            <p:nvPr/>
          </p:nvSpPr>
          <p:spPr>
            <a:xfrm>
              <a:off x="2857500" y="2684958"/>
              <a:ext cx="480060" cy="622122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FCF65E1-68C9-0690-66BC-776A48E9F51A}"/>
                </a:ext>
              </a:extLst>
            </p:cNvPr>
            <p:cNvSpPr/>
            <p:nvPr/>
          </p:nvSpPr>
          <p:spPr>
            <a:xfrm>
              <a:off x="1814052" y="2684958"/>
              <a:ext cx="480060" cy="627825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" name="Arrow: Left-Right 1">
            <a:extLst>
              <a:ext uri="{FF2B5EF4-FFF2-40B4-BE49-F238E27FC236}">
                <a16:creationId xmlns:a16="http://schemas.microsoft.com/office/drawing/2014/main" id="{4AEB2736-4605-C604-03D5-0A723D1AE939}"/>
              </a:ext>
            </a:extLst>
          </p:cNvPr>
          <p:cNvSpPr/>
          <p:nvPr/>
        </p:nvSpPr>
        <p:spPr>
          <a:xfrm>
            <a:off x="838200" y="2286522"/>
            <a:ext cx="10493684" cy="688993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Doble sentido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Listas enlazadas (</a:t>
            </a:r>
            <a:r>
              <a:rPr lang="es-MX" dirty="0" err="1"/>
              <a:t>linked</a:t>
            </a:r>
            <a:r>
              <a:rPr lang="es-MX" dirty="0"/>
              <a:t> </a:t>
            </a:r>
            <a:r>
              <a:rPr lang="es-MX" dirty="0" err="1"/>
              <a:t>lists</a:t>
            </a:r>
            <a:r>
              <a:rPr lang="es-MX" dirty="0"/>
              <a:t>)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Arquitectura básica de una lista doblemente enlazada.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50A6E1C-B119-F2F5-8A9D-5886AA6E4911}"/>
              </a:ext>
            </a:extLst>
          </p:cNvPr>
          <p:cNvGrpSpPr/>
          <p:nvPr/>
        </p:nvGrpSpPr>
        <p:grpSpPr>
          <a:xfrm>
            <a:off x="2003368" y="3359014"/>
            <a:ext cx="1524000" cy="627825"/>
            <a:chOff x="1813560" y="2684958"/>
            <a:chExt cx="1524000" cy="627825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85DD135-DA81-2570-63EC-AAC5E9CD5F8E}"/>
                </a:ext>
              </a:extLst>
            </p:cNvPr>
            <p:cNvSpPr/>
            <p:nvPr/>
          </p:nvSpPr>
          <p:spPr>
            <a:xfrm>
              <a:off x="1813560" y="2684958"/>
              <a:ext cx="1043940" cy="622122"/>
            </a:xfrm>
            <a:prstGeom prst="rect">
              <a:avLst/>
            </a:prstGeom>
            <a:pattFill prst="lgConfetti">
              <a:fgClr>
                <a:schemeClr val="accent1"/>
              </a:fgClr>
              <a:bgClr>
                <a:schemeClr val="bg1"/>
              </a:bgClr>
            </a:pattFill>
            <a:ln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D0A72CB-FCF1-2E00-21EE-F46DEAAD748E}"/>
                </a:ext>
              </a:extLst>
            </p:cNvPr>
            <p:cNvSpPr/>
            <p:nvPr/>
          </p:nvSpPr>
          <p:spPr>
            <a:xfrm>
              <a:off x="2857500" y="2684958"/>
              <a:ext cx="480060" cy="622122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82223D2-0D4B-9F34-51BD-C059B6235CC6}"/>
                </a:ext>
              </a:extLst>
            </p:cNvPr>
            <p:cNvSpPr/>
            <p:nvPr/>
          </p:nvSpPr>
          <p:spPr>
            <a:xfrm>
              <a:off x="1814052" y="2684958"/>
              <a:ext cx="480060" cy="627825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7A07251-65E1-EAF2-F6ED-DDA7D9B823F9}"/>
              </a:ext>
            </a:extLst>
          </p:cNvPr>
          <p:cNvCxnSpPr/>
          <p:nvPr/>
        </p:nvCxnSpPr>
        <p:spPr>
          <a:xfrm>
            <a:off x="5245678" y="3500075"/>
            <a:ext cx="674370" cy="0"/>
          </a:xfrm>
          <a:prstGeom prst="straightConnector1">
            <a:avLst/>
          </a:prstGeom>
          <a:ln w="76200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FFD1953-9DE6-6FB2-6B16-43C6BF0B76ED}"/>
              </a:ext>
            </a:extLst>
          </p:cNvPr>
          <p:cNvCxnSpPr/>
          <p:nvPr/>
        </p:nvCxnSpPr>
        <p:spPr>
          <a:xfrm>
            <a:off x="8019358" y="3517831"/>
            <a:ext cx="674370" cy="0"/>
          </a:xfrm>
          <a:prstGeom prst="straightConnector1">
            <a:avLst/>
          </a:prstGeom>
          <a:ln w="76200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1A1D17F-AF86-4BBF-A917-CCF04F9DF9CD}"/>
              </a:ext>
            </a:extLst>
          </p:cNvPr>
          <p:cNvGrpSpPr/>
          <p:nvPr/>
        </p:nvGrpSpPr>
        <p:grpSpPr>
          <a:xfrm>
            <a:off x="860116" y="3346961"/>
            <a:ext cx="1154430" cy="622122"/>
            <a:chOff x="801104" y="3111589"/>
            <a:chExt cx="1154430" cy="622122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9F0CA52-8831-6A28-5933-0CECF170763A}"/>
                </a:ext>
              </a:extLst>
            </p:cNvPr>
            <p:cNvSpPr/>
            <p:nvPr/>
          </p:nvSpPr>
          <p:spPr>
            <a:xfrm>
              <a:off x="801104" y="3111589"/>
              <a:ext cx="480060" cy="622122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2800" b="1" dirty="0">
                  <a:solidFill>
                    <a:schemeClr val="tx1"/>
                  </a:solidFill>
                </a:rPr>
                <a:t>H</a:t>
              </a:r>
              <a:endParaRPr lang="es-MX" b="1" dirty="0">
                <a:solidFill>
                  <a:schemeClr val="tx1"/>
                </a:solidFill>
              </a:endParaRP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9DA0F37-BBAD-9BB6-A0A0-F5C7F43D2674}"/>
                </a:ext>
              </a:extLst>
            </p:cNvPr>
            <p:cNvCxnSpPr>
              <a:cxnSpLocks/>
            </p:cNvCxnSpPr>
            <p:nvPr/>
          </p:nvCxnSpPr>
          <p:spPr>
            <a:xfrm>
              <a:off x="1281164" y="3416947"/>
              <a:ext cx="674370" cy="0"/>
            </a:xfrm>
            <a:prstGeom prst="straightConnector1">
              <a:avLst/>
            </a:prstGeom>
            <a:ln w="76200"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0DE71EF1-9367-05B6-4E8F-D8D5B829E033}"/>
              </a:ext>
            </a:extLst>
          </p:cNvPr>
          <p:cNvSpPr/>
          <p:nvPr/>
        </p:nvSpPr>
        <p:spPr>
          <a:xfrm>
            <a:off x="10851824" y="3341258"/>
            <a:ext cx="480060" cy="62212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tx1"/>
                </a:solidFill>
              </a:rPr>
              <a:t>T</a:t>
            </a:r>
            <a:endParaRPr lang="es-MX" b="1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44B3D17-C1E6-7A8B-DD3F-3BE08452FECC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10141351" y="3652319"/>
            <a:ext cx="710473" cy="0"/>
          </a:xfrm>
          <a:prstGeom prst="straightConnector1">
            <a:avLst/>
          </a:prstGeom>
          <a:ln w="76200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E1CA8D4-D5FD-A0DE-44D9-C6C9077920A2}"/>
              </a:ext>
            </a:extLst>
          </p:cNvPr>
          <p:cNvCxnSpPr/>
          <p:nvPr/>
        </p:nvCxnSpPr>
        <p:spPr>
          <a:xfrm>
            <a:off x="3297730" y="3512128"/>
            <a:ext cx="674370" cy="0"/>
          </a:xfrm>
          <a:prstGeom prst="straightConnector1">
            <a:avLst/>
          </a:prstGeom>
          <a:ln w="76200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peech Bubble: Rectangle 21">
            <a:extLst>
              <a:ext uri="{FF2B5EF4-FFF2-40B4-BE49-F238E27FC236}">
                <a16:creationId xmlns:a16="http://schemas.microsoft.com/office/drawing/2014/main" id="{81929A43-A6EA-C004-9F2D-42DC8692700B}"/>
              </a:ext>
            </a:extLst>
          </p:cNvPr>
          <p:cNvSpPr/>
          <p:nvPr/>
        </p:nvSpPr>
        <p:spPr>
          <a:xfrm>
            <a:off x="8746339" y="4745461"/>
            <a:ext cx="2095464" cy="874391"/>
          </a:xfrm>
          <a:prstGeom prst="wedgeRectCallout">
            <a:avLst>
              <a:gd name="adj1" fmla="val -85579"/>
              <a:gd name="adj2" fmla="val -12215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Apuntador al siguiente nodo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3194EFD-13C3-4A13-F310-FDCEBD25699A}"/>
              </a:ext>
            </a:extLst>
          </p:cNvPr>
          <p:cNvGrpSpPr/>
          <p:nvPr/>
        </p:nvGrpSpPr>
        <p:grpSpPr>
          <a:xfrm>
            <a:off x="1942616" y="3820351"/>
            <a:ext cx="562728" cy="794430"/>
            <a:chOff x="9658990" y="3429000"/>
            <a:chExt cx="562728" cy="79443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B4C2397A-EA19-EADC-01C0-EF488E1C8348}"/>
                </a:ext>
              </a:extLst>
            </p:cNvPr>
            <p:cNvCxnSpPr>
              <a:cxnSpLocks/>
            </p:cNvCxnSpPr>
            <p:nvPr/>
          </p:nvCxnSpPr>
          <p:spPr>
            <a:xfrm>
              <a:off x="9936092" y="3429000"/>
              <a:ext cx="0" cy="694536"/>
            </a:xfrm>
            <a:prstGeom prst="straightConnector1">
              <a:avLst/>
            </a:prstGeom>
            <a:ln w="76200"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C84231F9-42F8-9053-4926-A7E7557D2BF7}"/>
                </a:ext>
              </a:extLst>
            </p:cNvPr>
            <p:cNvSpPr/>
            <p:nvPr/>
          </p:nvSpPr>
          <p:spPr>
            <a:xfrm rot="10800000">
              <a:off x="9658990" y="3888925"/>
              <a:ext cx="562728" cy="334505"/>
            </a:xfrm>
            <a:prstGeom prst="triangle">
              <a:avLst>
                <a:gd name="adj" fmla="val 52632"/>
              </a:avLst>
            </a:prstGeom>
            <a:pattFill prst="ltHorz">
              <a:fgClr>
                <a:schemeClr val="tx1"/>
              </a:fgClr>
              <a:bgClr>
                <a:srgbClr val="00B0F0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A2CC701-AF00-47E9-A96A-3600D3F99B3B}"/>
              </a:ext>
            </a:extLst>
          </p:cNvPr>
          <p:cNvCxnSpPr>
            <a:cxnSpLocks/>
          </p:cNvCxnSpPr>
          <p:nvPr/>
        </p:nvCxnSpPr>
        <p:spPr>
          <a:xfrm flipH="1">
            <a:off x="3530305" y="3820351"/>
            <a:ext cx="710473" cy="0"/>
          </a:xfrm>
          <a:prstGeom prst="straightConnector1">
            <a:avLst/>
          </a:prstGeom>
          <a:ln w="76200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43606546-B53C-CCD2-5C5E-E6C548DA8A1D}"/>
              </a:ext>
            </a:extLst>
          </p:cNvPr>
          <p:cNvSpPr/>
          <p:nvPr/>
        </p:nvSpPr>
        <p:spPr>
          <a:xfrm>
            <a:off x="5916933" y="3058773"/>
            <a:ext cx="746493" cy="1227181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F672B68-180B-99BB-98DE-E582987F474E}"/>
              </a:ext>
            </a:extLst>
          </p:cNvPr>
          <p:cNvCxnSpPr>
            <a:cxnSpLocks/>
          </p:cNvCxnSpPr>
          <p:nvPr/>
        </p:nvCxnSpPr>
        <p:spPr>
          <a:xfrm flipH="1">
            <a:off x="5491047" y="3815171"/>
            <a:ext cx="710473" cy="0"/>
          </a:xfrm>
          <a:prstGeom prst="straightConnector1">
            <a:avLst/>
          </a:prstGeom>
          <a:ln w="76200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09ECFB8-2979-D639-F0CB-0C56E6158739}"/>
              </a:ext>
            </a:extLst>
          </p:cNvPr>
          <p:cNvCxnSpPr>
            <a:cxnSpLocks/>
          </p:cNvCxnSpPr>
          <p:nvPr/>
        </p:nvCxnSpPr>
        <p:spPr>
          <a:xfrm flipH="1">
            <a:off x="8248880" y="3815171"/>
            <a:ext cx="710473" cy="0"/>
          </a:xfrm>
          <a:prstGeom prst="straightConnector1">
            <a:avLst/>
          </a:prstGeom>
          <a:ln w="76200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9802C7B-9059-1C6F-7531-FBE025726041}"/>
              </a:ext>
            </a:extLst>
          </p:cNvPr>
          <p:cNvGrpSpPr/>
          <p:nvPr/>
        </p:nvGrpSpPr>
        <p:grpSpPr>
          <a:xfrm>
            <a:off x="9664432" y="3801928"/>
            <a:ext cx="562728" cy="794430"/>
            <a:chOff x="9658990" y="3429000"/>
            <a:chExt cx="562728" cy="794430"/>
          </a:xfrm>
        </p:grpSpPr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C351E6F1-FBBA-99AC-ED58-F3EB53765EE6}"/>
                </a:ext>
              </a:extLst>
            </p:cNvPr>
            <p:cNvCxnSpPr>
              <a:cxnSpLocks/>
            </p:cNvCxnSpPr>
            <p:nvPr/>
          </p:nvCxnSpPr>
          <p:spPr>
            <a:xfrm>
              <a:off x="9936092" y="3429000"/>
              <a:ext cx="0" cy="694536"/>
            </a:xfrm>
            <a:prstGeom prst="straightConnector1">
              <a:avLst/>
            </a:prstGeom>
            <a:ln w="76200"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A702C934-4069-29CF-94B4-9AF2AE292C70}"/>
                </a:ext>
              </a:extLst>
            </p:cNvPr>
            <p:cNvSpPr/>
            <p:nvPr/>
          </p:nvSpPr>
          <p:spPr>
            <a:xfrm rot="10800000">
              <a:off x="9658990" y="3888925"/>
              <a:ext cx="562728" cy="334505"/>
            </a:xfrm>
            <a:prstGeom prst="triangle">
              <a:avLst>
                <a:gd name="adj" fmla="val 52632"/>
              </a:avLst>
            </a:prstGeom>
            <a:pattFill prst="ltHorz">
              <a:fgClr>
                <a:schemeClr val="tx1"/>
              </a:fgClr>
              <a:bgClr>
                <a:srgbClr val="00B0F0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1" name="Speech Bubble: Rectangle 20">
            <a:extLst>
              <a:ext uri="{FF2B5EF4-FFF2-40B4-BE49-F238E27FC236}">
                <a16:creationId xmlns:a16="http://schemas.microsoft.com/office/drawing/2014/main" id="{C5B01A67-FF20-26F4-A91F-3BAC6B701BAB}"/>
              </a:ext>
            </a:extLst>
          </p:cNvPr>
          <p:cNvSpPr/>
          <p:nvPr/>
        </p:nvSpPr>
        <p:spPr>
          <a:xfrm>
            <a:off x="6414611" y="4780215"/>
            <a:ext cx="1737360" cy="839637"/>
          </a:xfrm>
          <a:prstGeom prst="wedgeRectCallout">
            <a:avLst>
              <a:gd name="adj1" fmla="val -8867"/>
              <a:gd name="adj2" fmla="val -17679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Datos, uno o más (estructura)</a:t>
            </a:r>
          </a:p>
        </p:txBody>
      </p:sp>
      <p:sp>
        <p:nvSpPr>
          <p:cNvPr id="50" name="Speech Bubble: Rectangle 49">
            <a:extLst>
              <a:ext uri="{FF2B5EF4-FFF2-40B4-BE49-F238E27FC236}">
                <a16:creationId xmlns:a16="http://schemas.microsoft.com/office/drawing/2014/main" id="{0E25F7AA-502D-A9BA-EABE-1016EE529959}"/>
              </a:ext>
            </a:extLst>
          </p:cNvPr>
          <p:cNvSpPr/>
          <p:nvPr/>
        </p:nvSpPr>
        <p:spPr>
          <a:xfrm>
            <a:off x="4082883" y="4827492"/>
            <a:ext cx="1737360" cy="839637"/>
          </a:xfrm>
          <a:prstGeom prst="wedgeRectCallout">
            <a:avLst>
              <a:gd name="adj1" fmla="val 72595"/>
              <a:gd name="adj2" fmla="val -1407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Apuntador al nodo anterior</a:t>
            </a:r>
          </a:p>
        </p:txBody>
      </p:sp>
    </p:spTree>
    <p:extLst>
      <p:ext uri="{BB962C8B-B14F-4D97-AF65-F5344CB8AC3E}">
        <p14:creationId xmlns:p14="http://schemas.microsoft.com/office/powerpoint/2010/main" val="11273318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ked list">
            <a:extLst>
              <a:ext uri="{FF2B5EF4-FFF2-40B4-BE49-F238E27FC236}">
                <a16:creationId xmlns:a16="http://schemas.microsoft.com/office/drawing/2014/main" id="{55C94820-B405-1B22-20EA-0EE6C3D295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4" b="30305"/>
          <a:stretch/>
        </p:blipFill>
        <p:spPr bwMode="auto">
          <a:xfrm>
            <a:off x="20" y="1"/>
            <a:ext cx="12191980" cy="600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Pero ¿y en código?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6362FEBC-D587-B5C6-40E2-F4B50281D4D7}"/>
              </a:ext>
            </a:extLst>
          </p:cNvPr>
          <p:cNvSpPr txBox="1">
            <a:spLocks/>
          </p:cNvSpPr>
          <p:nvPr/>
        </p:nvSpPr>
        <p:spPr>
          <a:xfrm>
            <a:off x="8660591" y="792092"/>
            <a:ext cx="2956608" cy="4834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Data* data;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Node*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*T, *H;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476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Estructuras para almacenar y recuperar información.</a:t>
            </a:r>
          </a:p>
        </p:txBody>
      </p:sp>
    </p:spTree>
    <p:extLst>
      <p:ext uri="{BB962C8B-B14F-4D97-AF65-F5344CB8AC3E}">
        <p14:creationId xmlns:p14="http://schemas.microsoft.com/office/powerpoint/2010/main" val="25991191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ked list">
            <a:extLst>
              <a:ext uri="{FF2B5EF4-FFF2-40B4-BE49-F238E27FC236}">
                <a16:creationId xmlns:a16="http://schemas.microsoft.com/office/drawing/2014/main" id="{55C94820-B405-1B22-20EA-0EE6C3D295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4" b="30305"/>
          <a:stretch/>
        </p:blipFill>
        <p:spPr bwMode="auto">
          <a:xfrm>
            <a:off x="20" y="1"/>
            <a:ext cx="12191980" cy="600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Pero ¿y en código?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170080" cy="3893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Estructura que contine la parte útil de la lista, los datos.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6362FEBC-D587-B5C6-40E2-F4B50281D4D7}"/>
              </a:ext>
            </a:extLst>
          </p:cNvPr>
          <p:cNvSpPr txBox="1">
            <a:spLocks/>
          </p:cNvSpPr>
          <p:nvPr/>
        </p:nvSpPr>
        <p:spPr>
          <a:xfrm>
            <a:off x="8660591" y="792092"/>
            <a:ext cx="2956608" cy="4834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Data* data;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Node*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*T, *H;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8EB635A-D92A-5B8A-131C-B9EA8B6FD7A3}"/>
              </a:ext>
            </a:extLst>
          </p:cNvPr>
          <p:cNvCxnSpPr>
            <a:cxnSpLocks/>
          </p:cNvCxnSpPr>
          <p:nvPr/>
        </p:nvCxnSpPr>
        <p:spPr>
          <a:xfrm flipV="1">
            <a:off x="7810257" y="1025060"/>
            <a:ext cx="908576" cy="9842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6896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ked list">
            <a:extLst>
              <a:ext uri="{FF2B5EF4-FFF2-40B4-BE49-F238E27FC236}">
                <a16:creationId xmlns:a16="http://schemas.microsoft.com/office/drawing/2014/main" id="{55C94820-B405-1B22-20EA-0EE6C3D295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4" b="30305"/>
          <a:stretch/>
        </p:blipFill>
        <p:spPr bwMode="auto">
          <a:xfrm>
            <a:off x="20" y="1"/>
            <a:ext cx="12191980" cy="600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Pero ¿y en código?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57999" cy="3893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Estructura que representa cada nodo de la lista, ‘</a:t>
            </a:r>
            <a:r>
              <a:rPr lang="es-MX" sz="2400" dirty="0" err="1"/>
              <a:t>next</a:t>
            </a:r>
            <a:r>
              <a:rPr lang="es-MX" sz="2400" dirty="0"/>
              <a:t>’ es el apuntador al siguiente elemento en la lista.</a:t>
            </a:r>
          </a:p>
          <a:p>
            <a:pPr marL="0" indent="0">
              <a:buNone/>
            </a:pPr>
            <a:r>
              <a:rPr lang="es-MX" sz="2400" dirty="0"/>
              <a:t>Cuando ‘</a:t>
            </a:r>
            <a:r>
              <a:rPr lang="es-MX" sz="2400" dirty="0" err="1"/>
              <a:t>next</a:t>
            </a:r>
            <a:r>
              <a:rPr lang="es-MX" sz="2400" dirty="0"/>
              <a:t>’ es nulo, el nodo es el ultimo de la lista.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6362FEBC-D587-B5C6-40E2-F4B50281D4D7}"/>
              </a:ext>
            </a:extLst>
          </p:cNvPr>
          <p:cNvSpPr txBox="1">
            <a:spLocks/>
          </p:cNvSpPr>
          <p:nvPr/>
        </p:nvSpPr>
        <p:spPr>
          <a:xfrm>
            <a:off x="8660591" y="792092"/>
            <a:ext cx="2956608" cy="4834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Data* data;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Node*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*T, *H;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8EB635A-D92A-5B8A-131C-B9EA8B6FD7A3}"/>
              </a:ext>
            </a:extLst>
          </p:cNvPr>
          <p:cNvCxnSpPr>
            <a:cxnSpLocks/>
          </p:cNvCxnSpPr>
          <p:nvPr/>
        </p:nvCxnSpPr>
        <p:spPr>
          <a:xfrm>
            <a:off x="7810257" y="2009350"/>
            <a:ext cx="94102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19809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ked list">
            <a:extLst>
              <a:ext uri="{FF2B5EF4-FFF2-40B4-BE49-F238E27FC236}">
                <a16:creationId xmlns:a16="http://schemas.microsoft.com/office/drawing/2014/main" id="{55C94820-B405-1B22-20EA-0EE6C3D295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4" b="30305"/>
          <a:stretch/>
        </p:blipFill>
        <p:spPr bwMode="auto">
          <a:xfrm>
            <a:off x="20" y="1"/>
            <a:ext cx="12191980" cy="600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Pero ¿y en código?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57999" cy="3893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La cabeza (‘H’) y la cola (‘T’) son dos apuntadores que señala el primer y último elementos de la lista.</a:t>
            </a:r>
          </a:p>
          <a:p>
            <a:pPr marL="0" indent="0">
              <a:buNone/>
            </a:pPr>
            <a:r>
              <a:rPr lang="es-MX" sz="2400" dirty="0"/>
              <a:t>‘T’ se utiliza para rápidamente encontrar el ultimo nodo, para agregar un nuevo elemento.</a:t>
            </a:r>
          </a:p>
          <a:p>
            <a:pPr marL="0" indent="0">
              <a:buNone/>
            </a:pPr>
            <a:r>
              <a:rPr lang="es-MX" sz="2400" dirty="0"/>
              <a:t>‘H’ indica cual es el nodo donde comenzar a recorrer la lista.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6362FEBC-D587-B5C6-40E2-F4B50281D4D7}"/>
              </a:ext>
            </a:extLst>
          </p:cNvPr>
          <p:cNvSpPr txBox="1">
            <a:spLocks/>
          </p:cNvSpPr>
          <p:nvPr/>
        </p:nvSpPr>
        <p:spPr>
          <a:xfrm>
            <a:off x="8660591" y="792092"/>
            <a:ext cx="2956608" cy="4834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Data* data;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Node*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*T, *H;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8EB635A-D92A-5B8A-131C-B9EA8B6FD7A3}"/>
              </a:ext>
            </a:extLst>
          </p:cNvPr>
          <p:cNvCxnSpPr>
            <a:cxnSpLocks/>
          </p:cNvCxnSpPr>
          <p:nvPr/>
        </p:nvCxnSpPr>
        <p:spPr>
          <a:xfrm>
            <a:off x="7810257" y="2009350"/>
            <a:ext cx="2107466" cy="110312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3726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ked list">
            <a:extLst>
              <a:ext uri="{FF2B5EF4-FFF2-40B4-BE49-F238E27FC236}">
                <a16:creationId xmlns:a16="http://schemas.microsoft.com/office/drawing/2014/main" id="{55C94820-B405-1B22-20EA-0EE6C3D295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4" b="30305"/>
          <a:stretch/>
        </p:blipFill>
        <p:spPr bwMode="auto">
          <a:xfrm>
            <a:off x="20" y="1"/>
            <a:ext cx="12191980" cy="600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Pero ¿y en código?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6362FEBC-D587-B5C6-40E2-F4B50281D4D7}"/>
              </a:ext>
            </a:extLst>
          </p:cNvPr>
          <p:cNvSpPr txBox="1">
            <a:spLocks/>
          </p:cNvSpPr>
          <p:nvPr/>
        </p:nvSpPr>
        <p:spPr>
          <a:xfrm>
            <a:off x="8660591" y="792092"/>
            <a:ext cx="2956608" cy="4834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Node* prev;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Data* data;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Node*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*T, *H;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5027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ked list">
            <a:extLst>
              <a:ext uri="{FF2B5EF4-FFF2-40B4-BE49-F238E27FC236}">
                <a16:creationId xmlns:a16="http://schemas.microsoft.com/office/drawing/2014/main" id="{55C94820-B405-1B22-20EA-0EE6C3D295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4" b="30305"/>
          <a:stretch/>
        </p:blipFill>
        <p:spPr bwMode="auto">
          <a:xfrm>
            <a:off x="20" y="1"/>
            <a:ext cx="12191980" cy="600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Pero ¿y en código?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57999" cy="3893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Estructura que representa cada nodo de la lista, ‘</a:t>
            </a:r>
            <a:r>
              <a:rPr lang="es-MX" sz="2400" dirty="0" err="1"/>
              <a:t>prev</a:t>
            </a:r>
            <a:r>
              <a:rPr lang="es-MX" sz="2400" dirty="0"/>
              <a:t>’  es el apuntador al elemento anterior en la lista, ‘</a:t>
            </a:r>
            <a:r>
              <a:rPr lang="es-MX" sz="2400" dirty="0" err="1"/>
              <a:t>next</a:t>
            </a:r>
            <a:r>
              <a:rPr lang="es-MX" sz="2400" dirty="0"/>
              <a:t>’ al siguiente.</a:t>
            </a:r>
          </a:p>
          <a:p>
            <a:pPr marL="0" indent="0">
              <a:buNone/>
            </a:pPr>
            <a:r>
              <a:rPr lang="es-MX" sz="2400" dirty="0"/>
              <a:t>Cuando ‘</a:t>
            </a:r>
            <a:r>
              <a:rPr lang="es-MX" sz="2400" dirty="0" err="1"/>
              <a:t>prev</a:t>
            </a:r>
            <a:r>
              <a:rPr lang="es-MX" sz="2400" dirty="0"/>
              <a:t>’ o ‘</a:t>
            </a:r>
            <a:r>
              <a:rPr lang="es-MX" sz="2400" dirty="0" err="1"/>
              <a:t>next</a:t>
            </a:r>
            <a:r>
              <a:rPr lang="es-MX" sz="2400" dirty="0"/>
              <a:t>’ son nulos estamos en el primer o ultimo nodos de la lista.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6362FEBC-D587-B5C6-40E2-F4B50281D4D7}"/>
              </a:ext>
            </a:extLst>
          </p:cNvPr>
          <p:cNvSpPr txBox="1">
            <a:spLocks/>
          </p:cNvSpPr>
          <p:nvPr/>
        </p:nvSpPr>
        <p:spPr>
          <a:xfrm>
            <a:off x="8660591" y="792092"/>
            <a:ext cx="2956608" cy="4834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Node* prev;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Data* data;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    struct Node*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struct Node *T, *H;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8EB635A-D92A-5B8A-131C-B9EA8B6FD7A3}"/>
              </a:ext>
            </a:extLst>
          </p:cNvPr>
          <p:cNvCxnSpPr>
            <a:cxnSpLocks/>
          </p:cNvCxnSpPr>
          <p:nvPr/>
        </p:nvCxnSpPr>
        <p:spPr>
          <a:xfrm>
            <a:off x="7810257" y="2009350"/>
            <a:ext cx="94102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8563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7BE197-A3E1-B5E8-19FD-D2FAA8C539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" r="1352" b="3342"/>
          <a:stretch/>
        </p:blipFill>
        <p:spPr>
          <a:xfrm>
            <a:off x="0" y="2845"/>
            <a:ext cx="10850088" cy="6003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192" y="365126"/>
            <a:ext cx="5847608" cy="596776"/>
          </a:xfrm>
        </p:spPr>
        <p:txBody>
          <a:bodyPr>
            <a:normAutofit fontScale="90000"/>
          </a:bodyPr>
          <a:lstStyle/>
          <a:p>
            <a:r>
              <a:rPr lang="es-MX" dirty="0"/>
              <a:t>Practica (45 minutos)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48" y="1045030"/>
            <a:ext cx="6002903" cy="45522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/>
              <a:t>Considerando un nodo donde el dato es un valor numérico…</a:t>
            </a:r>
          </a:p>
          <a:p>
            <a:pPr marL="514350" indent="-514350">
              <a:buAutoNum type="arabicParenR"/>
            </a:pPr>
            <a:r>
              <a:rPr lang="es-MX" dirty="0"/>
              <a:t>Implemente una lista sencilla, agregue 5 valores e imprima la lista. [</a:t>
            </a:r>
            <a:r>
              <a:rPr lang="es-MX"/>
              <a:t>50%].</a:t>
            </a:r>
            <a:endParaRPr lang="es-MX" dirty="0"/>
          </a:p>
          <a:p>
            <a:pPr marL="514350" indent="-514350">
              <a:buAutoNum type="arabicParenR"/>
            </a:pPr>
            <a:r>
              <a:rPr lang="es-MX" dirty="0"/>
              <a:t>Implemente una lista doblemente enlazada, agregue 5 valores e imprímala en ambas direcciones [50%].</a:t>
            </a:r>
          </a:p>
        </p:txBody>
      </p:sp>
    </p:spTree>
    <p:extLst>
      <p:ext uri="{BB962C8B-B14F-4D97-AF65-F5344CB8AC3E}">
        <p14:creationId xmlns:p14="http://schemas.microsoft.com/office/powerpoint/2010/main" val="16291505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7BE197-A3E1-B5E8-19FD-D2FAA8C539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" r="1352" b="3342"/>
          <a:stretch/>
        </p:blipFill>
        <p:spPr>
          <a:xfrm>
            <a:off x="0" y="2845"/>
            <a:ext cx="10850088" cy="6003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192" y="365126"/>
            <a:ext cx="5847608" cy="596776"/>
          </a:xfrm>
        </p:spPr>
        <p:txBody>
          <a:bodyPr>
            <a:normAutofit fontScale="90000"/>
          </a:bodyPr>
          <a:lstStyle/>
          <a:p>
            <a:r>
              <a:rPr lang="es-MX" dirty="0"/>
              <a:t>Practica (45 minutos)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C070-2F94-8917-F6B4-48D2846E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48" y="1045030"/>
            <a:ext cx="6002903" cy="45522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/>
              <a:t>Considerando un nodo donde el dato es un valor numérico…</a:t>
            </a:r>
          </a:p>
          <a:p>
            <a:pPr marL="514350" indent="-514350">
              <a:buAutoNum type="arabicParenR"/>
            </a:pPr>
            <a:r>
              <a:rPr lang="es-MX" dirty="0"/>
              <a:t>Implemente una lista doblemente enlazada, genere ‘n’ numero de valores aleatorios, inserte los valores en la liste en orden ascendente, despliegue la lista [100%].</a:t>
            </a:r>
          </a:p>
        </p:txBody>
      </p:sp>
    </p:spTree>
    <p:extLst>
      <p:ext uri="{BB962C8B-B14F-4D97-AF65-F5344CB8AC3E}">
        <p14:creationId xmlns:p14="http://schemas.microsoft.com/office/powerpoint/2010/main" val="1341206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Estructuras para almacenar y recuperar información.</a:t>
            </a:r>
          </a:p>
          <a:p>
            <a:r>
              <a:rPr lang="es-MX" sz="2000" dirty="0"/>
              <a:t>Usualmente se usan para almacenamiento a corto plazo.</a:t>
            </a:r>
          </a:p>
          <a:p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3865326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Estructuras para almacenar y recuperar información.</a:t>
            </a:r>
          </a:p>
          <a:p>
            <a:r>
              <a:rPr lang="es-MX" sz="2000" dirty="0"/>
              <a:t>Usualmente se usan para almacenamiento a corto plazo.</a:t>
            </a:r>
          </a:p>
          <a:p>
            <a:r>
              <a:rPr lang="es-MX" sz="2000" dirty="0"/>
              <a:t>Funcionan con el mismo tipo de datos.</a:t>
            </a:r>
          </a:p>
          <a:p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554818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pila soporta dos operaciones básicas.</a:t>
            </a:r>
          </a:p>
          <a:p>
            <a:pPr lvl="1"/>
            <a:r>
              <a:rPr lang="es-MX" sz="1600" dirty="0" err="1"/>
              <a:t>Push</a:t>
            </a:r>
            <a:r>
              <a:rPr lang="es-MX" sz="1600" dirty="0"/>
              <a:t> – Coloca un elemento en la parte superior de la pila.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void Push(int data)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76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pila soporta dos operaciones básicas.</a:t>
            </a:r>
          </a:p>
          <a:p>
            <a:pPr lvl="1"/>
            <a:r>
              <a:rPr lang="es-MX" sz="1600" dirty="0" err="1"/>
              <a:t>Push</a:t>
            </a:r>
            <a:r>
              <a:rPr lang="es-MX" sz="1600" dirty="0"/>
              <a:t> – Coloca un elemento en la parte superior de la pila.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Push(1);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96508-B5A8-DD77-4908-C502B42B7AB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250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pila soporta dos operaciones básicas.</a:t>
            </a:r>
          </a:p>
          <a:p>
            <a:pPr lvl="1"/>
            <a:r>
              <a:rPr lang="es-MX" sz="1600" dirty="0" err="1"/>
              <a:t>Push</a:t>
            </a:r>
            <a:r>
              <a:rPr lang="es-MX" sz="1600" dirty="0"/>
              <a:t> – Coloca un elemento en la parte superior de la pila.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Push(5);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96508-B5A8-DD77-4908-C502B42B7AB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4C36140D-2D7A-1C55-0B6E-15A735EF48B3}"/>
              </a:ext>
            </a:extLst>
          </p:cNvPr>
          <p:cNvSpPr/>
          <p:nvPr/>
        </p:nvSpPr>
        <p:spPr>
          <a:xfrm>
            <a:off x="4004945" y="5078507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67165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of a data structure stack on the computer memory">
            <a:extLst>
              <a:ext uri="{FF2B5EF4-FFF2-40B4-BE49-F238E27FC236}">
                <a16:creationId xmlns:a16="http://schemas.microsoft.com/office/drawing/2014/main" id="{E9E5BA11-C8EA-CACD-6C83-60AF57B649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4" b="12073"/>
          <a:stretch/>
        </p:blipFill>
        <p:spPr bwMode="auto">
          <a:xfrm>
            <a:off x="1" y="10"/>
            <a:ext cx="9669642" cy="600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/>
              <a:t>Pilas y colas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22057" cy="4181475"/>
          </a:xfrm>
        </p:spPr>
        <p:txBody>
          <a:bodyPr>
            <a:normAutofit/>
          </a:bodyPr>
          <a:lstStyle/>
          <a:p>
            <a:r>
              <a:rPr lang="es-MX" sz="2000" dirty="0"/>
              <a:t>La pila soporta dos operaciones básicas.</a:t>
            </a:r>
          </a:p>
          <a:p>
            <a:pPr lvl="1"/>
            <a:r>
              <a:rPr lang="es-MX" sz="1600" dirty="0" err="1"/>
              <a:t>Push</a:t>
            </a:r>
            <a:r>
              <a:rPr lang="es-MX" sz="1600" dirty="0"/>
              <a:t> – Coloca un elemento en la parte superior de la pila.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CE2B7D3-22DF-70F3-6F3F-5BF6651244DF}"/>
              </a:ext>
            </a:extLst>
          </p:cNvPr>
          <p:cNvSpPr txBox="1">
            <a:spLocks/>
          </p:cNvSpPr>
          <p:nvPr/>
        </p:nvSpPr>
        <p:spPr>
          <a:xfrm>
            <a:off x="8166357" y="1526236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Push(1);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Push(5);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b="1" noProof="1">
                <a:solidFill>
                  <a:srgbClr val="002060"/>
                </a:solidFill>
                <a:latin typeface="Consolas" panose="020B0609020204030204" pitchFamily="49" charset="0"/>
              </a:rPr>
              <a:t>Push(10);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b="1" noProof="1">
              <a:solidFill>
                <a:srgbClr val="00206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96508-B5A8-DD77-4908-C502B42B7AB5}"/>
              </a:ext>
            </a:extLst>
          </p:cNvPr>
          <p:cNvSpPr/>
          <p:nvPr/>
        </p:nvSpPr>
        <p:spPr>
          <a:xfrm>
            <a:off x="4004946" y="5418931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5ECA30-375D-E381-0471-D370EE44D801}"/>
              </a:ext>
            </a:extLst>
          </p:cNvPr>
          <p:cNvCxnSpPr/>
          <p:nvPr/>
        </p:nvCxnSpPr>
        <p:spPr>
          <a:xfrm>
            <a:off x="3854151" y="5759355"/>
            <a:ext cx="159130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4C36140D-2D7A-1C55-0B6E-15A735EF48B3}"/>
              </a:ext>
            </a:extLst>
          </p:cNvPr>
          <p:cNvSpPr/>
          <p:nvPr/>
        </p:nvSpPr>
        <p:spPr>
          <a:xfrm>
            <a:off x="4004945" y="5078507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717A1A-8F03-1B7D-FA19-EC3000A2AADB}"/>
              </a:ext>
            </a:extLst>
          </p:cNvPr>
          <p:cNvSpPr/>
          <p:nvPr/>
        </p:nvSpPr>
        <p:spPr>
          <a:xfrm>
            <a:off x="4004944" y="4738083"/>
            <a:ext cx="1289713" cy="2729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34710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A.Center">
      <a:majorFont>
        <a:latin typeface="iCiel Gotham Medium"/>
        <a:ea typeface=""/>
        <a:cs typeface=""/>
      </a:majorFont>
      <a:minorFont>
        <a:latin typeface="iCiel 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5EC1DBDEC5148AE19910B182849E5" ma:contentTypeVersion="3" ma:contentTypeDescription="Create a new document." ma:contentTypeScope="" ma:versionID="8ac4b0980e58216d3a4b8a4c99e8eed4">
  <xsd:schema xmlns:xsd="http://www.w3.org/2001/XMLSchema" xmlns:xs="http://www.w3.org/2001/XMLSchema" xmlns:p="http://schemas.microsoft.com/office/2006/metadata/properties" xmlns:ns2="cea0fb95-131f-4798-9359-6e56e55a671d" targetNamespace="http://schemas.microsoft.com/office/2006/metadata/properties" ma:root="true" ma:fieldsID="09050ecbc8565bd75002b4e8e4994856" ns2:_="">
    <xsd:import namespace="cea0fb95-131f-4798-9359-6e56e55a67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a0fb95-131f-4798-9359-6e56e55a67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D0E013-B45E-46C2-8374-2986D49D71D2}">
  <ds:schemaRefs>
    <ds:schemaRef ds:uri="http://schemas.microsoft.com/office/2006/metadata/properties"/>
    <ds:schemaRef ds:uri="http://schemas.microsoft.com/office/infopath/2007/PartnerControls"/>
    <ds:schemaRef ds:uri="25b3c11b-597b-4b73-a5a2-56be5020cb14"/>
    <ds:schemaRef ds:uri="23cca52a-82bf-45d7-9230-54f4983d2fe8"/>
  </ds:schemaRefs>
</ds:datastoreItem>
</file>

<file path=customXml/itemProps2.xml><?xml version="1.0" encoding="utf-8"?>
<ds:datastoreItem xmlns:ds="http://schemas.openxmlformats.org/officeDocument/2006/customXml" ds:itemID="{95E8023D-E233-4332-97B6-8C58FB60E59F}"/>
</file>

<file path=customXml/itemProps3.xml><?xml version="1.0" encoding="utf-8"?>
<ds:datastoreItem xmlns:ds="http://schemas.openxmlformats.org/officeDocument/2006/customXml" ds:itemID="{42D57F14-E44D-4C9E-8409-E7647E45B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11914</TotalTime>
  <Words>1485</Words>
  <Application>Microsoft Office PowerPoint</Application>
  <PresentationFormat>Widescreen</PresentationFormat>
  <Paragraphs>262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Consolas</vt:lpstr>
      <vt:lpstr>iCiel Gotham Medium</vt:lpstr>
      <vt:lpstr>Tema de Office</vt:lpstr>
      <vt:lpstr>Lenguaje C avanzado</vt:lpstr>
      <vt:lpstr>Estructuras de datos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Pilas y colas</vt:lpstr>
      <vt:lpstr>Practica (45 minutos)</vt:lpstr>
      <vt:lpstr>Listas enlazadas (linked lists)</vt:lpstr>
      <vt:lpstr>Listas enlazadas (linked lists)</vt:lpstr>
      <vt:lpstr>Listas enlazadas (linked lists)</vt:lpstr>
      <vt:lpstr>Pero ¿y en código?</vt:lpstr>
      <vt:lpstr>Pero ¿y en código?</vt:lpstr>
      <vt:lpstr>Pero ¿y en código?</vt:lpstr>
      <vt:lpstr>Pero ¿y en código?</vt:lpstr>
      <vt:lpstr>Pero ¿y en código?</vt:lpstr>
      <vt:lpstr>Pero ¿y en código?</vt:lpstr>
      <vt:lpstr>Practica (45 minutos)</vt:lpstr>
      <vt:lpstr>Practica (45 minutos)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VERONICA LICON HUERTA</dc:creator>
  <cp:lastModifiedBy>Felipe Arias</cp:lastModifiedBy>
  <cp:revision>139</cp:revision>
  <dcterms:created xsi:type="dcterms:W3CDTF">2023-06-13T23:37:32Z</dcterms:created>
  <dcterms:modified xsi:type="dcterms:W3CDTF">2023-07-16T21:57:13Z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0x010100DD15EC1DBDEC5148AE19910B182849E5</vt:lpwstr>
  </property>
  <property fmtid="{D5CDD505-2E9C-101B-9397-08002B2CF9AE}" pid="3" name="MediaServiceImageTags">
    <vt:lpwstr/>
  </property>
</Properties>
</file>

<file path=docProps/thumbnail.jpeg>
</file>